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0" r:id="rId7"/>
    <p:sldId id="261" r:id="rId8"/>
    <p:sldId id="262" r:id="rId9"/>
    <p:sldId id="263" r:id="rId10"/>
    <p:sldId id="264" r:id="rId11"/>
    <p:sldId id="265" r:id="rId12"/>
    <p:sldId id="266" r:id="rId13"/>
    <p:sldId id="267" r:id="rId14"/>
    <p:sldId id="269" r:id="rId15"/>
    <p:sldId id="268" r:id="rId16"/>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53C8C96-97D3-49A1-B141-0702D4550D29}" type="datetimeFigureOut">
              <a:rPr lang="es-ES_tradnl" smtClean="0"/>
              <a:pPr/>
              <a:t>10/02/2012</a:t>
            </a:fld>
            <a:endParaRPr lang="es-ES_tradn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_tradn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21AB09E2-8395-4A6A-9248-E71D102D60A7}" type="slidenum">
              <a:rPr lang="es-ES_tradnl" smtClean="0"/>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3C8C96-97D3-49A1-B141-0702D4550D29}" type="datetimeFigureOut">
              <a:rPr lang="es-ES_tradnl" smtClean="0"/>
              <a:pPr/>
              <a:t>10/02/2012</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21AB09E2-8395-4A6A-9248-E71D102D60A7}"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3C8C96-97D3-49A1-B141-0702D4550D29}" type="datetimeFigureOut">
              <a:rPr lang="es-ES_tradnl" smtClean="0"/>
              <a:pPr/>
              <a:t>10/02/2012</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21AB09E2-8395-4A6A-9248-E71D102D60A7}"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3C8C96-97D3-49A1-B141-0702D4550D29}" type="datetimeFigureOut">
              <a:rPr lang="es-ES_tradnl" smtClean="0"/>
              <a:pPr/>
              <a:t>10/02/2012</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21AB09E2-8395-4A6A-9248-E71D102D60A7}" type="slidenum">
              <a:rPr lang="es-ES_tradnl" smtClean="0"/>
              <a:pPr/>
              <a:t>‹Nº›</a:t>
            </a:fld>
            <a:endParaRPr lang="es-ES_tradnl"/>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53C8C96-97D3-49A1-B141-0702D4550D29}" type="datetimeFigureOut">
              <a:rPr lang="es-ES_tradnl" smtClean="0"/>
              <a:pPr/>
              <a:t>10/02/2012</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21AB09E2-8395-4A6A-9248-E71D102D60A7}" type="slidenum">
              <a:rPr lang="es-ES_tradnl" smtClean="0"/>
              <a:pPr/>
              <a:t>‹Nº›</a:t>
            </a:fld>
            <a:endParaRPr lang="es-ES_tradnl"/>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53C8C96-97D3-49A1-B141-0702D4550D29}" type="datetimeFigureOut">
              <a:rPr lang="es-ES_tradnl" smtClean="0"/>
              <a:pPr/>
              <a:t>10/02/2012</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p:txBody>
          <a:bodyPr/>
          <a:lstStyle>
            <a:extLst/>
          </a:lstStyle>
          <a:p>
            <a:fld id="{21AB09E2-8395-4A6A-9248-E71D102D60A7}" type="slidenum">
              <a:rPr lang="es-ES_tradnl" smtClean="0"/>
              <a:pPr/>
              <a:t>‹Nº›</a:t>
            </a:fld>
            <a:endParaRPr lang="es-ES_tradnl"/>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53C8C96-97D3-49A1-B141-0702D4550D29}" type="datetimeFigureOut">
              <a:rPr lang="es-ES_tradnl" smtClean="0"/>
              <a:pPr/>
              <a:t>10/02/2012</a:t>
            </a:fld>
            <a:endParaRPr lang="es-ES_tradnl"/>
          </a:p>
        </p:txBody>
      </p:sp>
      <p:sp>
        <p:nvSpPr>
          <p:cNvPr id="8" name="7 Marcador de pie de página"/>
          <p:cNvSpPr>
            <a:spLocks noGrp="1"/>
          </p:cNvSpPr>
          <p:nvPr>
            <p:ph type="ftr" sz="quarter" idx="11"/>
          </p:nvPr>
        </p:nvSpPr>
        <p:spPr/>
        <p:txBody>
          <a:bodyPr/>
          <a:lstStyle>
            <a:extLst/>
          </a:lstStyle>
          <a:p>
            <a:endParaRPr lang="es-ES_tradnl"/>
          </a:p>
        </p:txBody>
      </p:sp>
      <p:sp>
        <p:nvSpPr>
          <p:cNvPr id="9" name="8 Marcador de número de diapositiva"/>
          <p:cNvSpPr>
            <a:spLocks noGrp="1"/>
          </p:cNvSpPr>
          <p:nvPr>
            <p:ph type="sldNum" sz="quarter" idx="12"/>
          </p:nvPr>
        </p:nvSpPr>
        <p:spPr/>
        <p:txBody>
          <a:bodyPr/>
          <a:lstStyle>
            <a:extLst/>
          </a:lstStyle>
          <a:p>
            <a:fld id="{21AB09E2-8395-4A6A-9248-E71D102D60A7}" type="slidenum">
              <a:rPr lang="es-ES_tradnl" smtClean="0"/>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253C8C96-97D3-49A1-B141-0702D4550D29}" type="datetimeFigureOut">
              <a:rPr lang="es-ES_tradnl" smtClean="0"/>
              <a:pPr/>
              <a:t>10/02/2012</a:t>
            </a:fld>
            <a:endParaRPr lang="es-ES_tradnl"/>
          </a:p>
        </p:txBody>
      </p:sp>
      <p:sp>
        <p:nvSpPr>
          <p:cNvPr id="4" name="3 Marcador de pie de página"/>
          <p:cNvSpPr>
            <a:spLocks noGrp="1"/>
          </p:cNvSpPr>
          <p:nvPr>
            <p:ph type="ftr" sz="quarter" idx="11"/>
          </p:nvPr>
        </p:nvSpPr>
        <p:spPr/>
        <p:txBody>
          <a:bodyPr/>
          <a:lstStyle>
            <a:extLst/>
          </a:lstStyle>
          <a:p>
            <a:endParaRPr lang="es-ES_tradnl"/>
          </a:p>
        </p:txBody>
      </p:sp>
      <p:sp>
        <p:nvSpPr>
          <p:cNvPr id="5" name="4 Marcador de número de diapositiva"/>
          <p:cNvSpPr>
            <a:spLocks noGrp="1"/>
          </p:cNvSpPr>
          <p:nvPr>
            <p:ph type="sldNum" sz="quarter" idx="12"/>
          </p:nvPr>
        </p:nvSpPr>
        <p:spPr/>
        <p:txBody>
          <a:bodyPr/>
          <a:lstStyle>
            <a:extLst/>
          </a:lstStyle>
          <a:p>
            <a:fld id="{21AB09E2-8395-4A6A-9248-E71D102D60A7}" type="slidenum">
              <a:rPr lang="es-ES_tradnl" smtClean="0"/>
              <a:pPr/>
              <a:t>‹Nº›</a:t>
            </a:fld>
            <a:endParaRPr lang="es-ES_tradnl"/>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53C8C96-97D3-49A1-B141-0702D4550D29}" type="datetimeFigureOut">
              <a:rPr lang="es-ES_tradnl" smtClean="0"/>
              <a:pPr/>
              <a:t>10/02/2012</a:t>
            </a:fld>
            <a:endParaRPr lang="es-ES_tradnl"/>
          </a:p>
        </p:txBody>
      </p:sp>
      <p:sp>
        <p:nvSpPr>
          <p:cNvPr id="3" name="2 Marcador de pie de página"/>
          <p:cNvSpPr>
            <a:spLocks noGrp="1"/>
          </p:cNvSpPr>
          <p:nvPr>
            <p:ph type="ftr" sz="quarter" idx="11"/>
          </p:nvPr>
        </p:nvSpPr>
        <p:spPr/>
        <p:txBody>
          <a:bodyPr/>
          <a:lstStyle>
            <a:extLst/>
          </a:lstStyle>
          <a:p>
            <a:endParaRPr lang="es-ES_tradnl"/>
          </a:p>
        </p:txBody>
      </p:sp>
      <p:sp>
        <p:nvSpPr>
          <p:cNvPr id="4" name="3 Marcador de número de diapositiva"/>
          <p:cNvSpPr>
            <a:spLocks noGrp="1"/>
          </p:cNvSpPr>
          <p:nvPr>
            <p:ph type="sldNum" sz="quarter" idx="12"/>
          </p:nvPr>
        </p:nvSpPr>
        <p:spPr/>
        <p:txBody>
          <a:bodyPr/>
          <a:lstStyle>
            <a:extLst/>
          </a:lstStyle>
          <a:p>
            <a:fld id="{21AB09E2-8395-4A6A-9248-E71D102D60A7}"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53C8C96-97D3-49A1-B141-0702D4550D29}" type="datetimeFigureOut">
              <a:rPr lang="es-ES_tradnl" smtClean="0"/>
              <a:pPr/>
              <a:t>10/02/2012</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p:txBody>
          <a:bodyPr/>
          <a:lstStyle>
            <a:extLst/>
          </a:lstStyle>
          <a:p>
            <a:fld id="{21AB09E2-8395-4A6A-9248-E71D102D60A7}" type="slidenum">
              <a:rPr lang="es-ES_tradnl" smtClean="0"/>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53C8C96-97D3-49A1-B141-0702D4550D29}" type="datetimeFigureOut">
              <a:rPr lang="es-ES_tradnl" smtClean="0"/>
              <a:pPr/>
              <a:t>10/02/2012</a:t>
            </a:fld>
            <a:endParaRPr lang="es-ES_tradnl"/>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_tradn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21AB09E2-8395-4A6A-9248-E71D102D60A7}" type="slidenum">
              <a:rPr lang="es-ES_tradnl" smtClean="0"/>
              <a:pPr/>
              <a:t>‹Nº›</a:t>
            </a:fld>
            <a:endParaRPr lang="es-ES_tradnl"/>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3C8C96-97D3-49A1-B141-0702D4550D29}" type="datetimeFigureOut">
              <a:rPr lang="es-ES_tradnl" smtClean="0"/>
              <a:pPr/>
              <a:t>10/02/2012</a:t>
            </a:fld>
            <a:endParaRPr lang="es-ES_tradnl"/>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_tradnl"/>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1AB09E2-8395-4A6A-9248-E71D102D60A7}" type="slidenum">
              <a:rPr lang="es-ES_tradnl" smtClean="0"/>
              <a:pPr/>
              <a:t>‹Nº›</a:t>
            </a:fld>
            <a:endParaRPr lang="es-ES_trad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google.com.mx/imgres?imgurl=http://pampasur.files.wordpress.com/2007/07/lapiz.jpg&amp;imgrefurl=http://foroanime.com/foros-de-anime/mangaka-legion-341/borradores-gomas-de-borrar-11215.html&amp;usg=__Euz6NXTqqzMXSUOXDXbFuB1vqOQ=&amp;h=335&amp;w=500&amp;sz=106&amp;hl=es&amp;start=8&amp;itbs=1&amp;tbnid=KiY1hwCH8VXvcM:&amp;tbnh=87&amp;tbnw=130&amp;prev=/images?q=el+lapiz+de+dibujo&amp;hl=es&amp;gbv=2&amp;tbs=isch:1"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hyperlink" Target="http://images.google.com.mx/imgres?imgurl=http://i43.tinypic.com/kdn246.jpg&amp;imgrefurl=http://www.psicofxp.com/forums/bellas-artes.135/875671-mis-dibujos-artista-frustrado.html&amp;usg=__QWxib46HlnRCaJvpTrPhnbSavFw=&amp;h=604&amp;w=441&amp;sz=64&amp;hl=es&amp;start=115&amp;itbs=1&amp;tbnid=JRamzbeJUuBnsM:&amp;tbnh=135&amp;tbnw=99&amp;prev=/images?q=el+lapiz+de+dibujo&amp;start=100&amp;hl=es&amp;sa=N&amp;gbv=2&amp;ndsp=20&amp;tbs=isch:1" TargetMode="External"/><Relationship Id="rId3" Type="http://schemas.openxmlformats.org/officeDocument/2006/relationships/hyperlink" Target="http://images.google.com.mx/imgres?imgurl=http://sp9.fotolog.com/photo/25/33/32/dibujo2010art/1237821387531_f.jpg&amp;imgrefurl=http://www.fotolog.com/dibujo2010art/47201791&amp;usg=__jZi26Vep_7Mwi9lyI1oiVVju0KA=&amp;h=500&amp;w=422&amp;sz=31&amp;hl=es&amp;start=24&amp;itbs=1&amp;tbnid=0FkHxJoROVl11M:&amp;tbnh=130&amp;tbnw=110&amp;prev=/images?q=el+lapiz+de+dibujo&amp;start=20&amp;hl=es&amp;sa=N&amp;gbv=2&amp;ndsp=20&amp;tbs=isch:1" TargetMode="External"/><Relationship Id="rId7" Type="http://schemas.openxmlformats.org/officeDocument/2006/relationships/hyperlink" Target="http://images.google.com.mx/imgres?imgurl=http://regalosingeniosos.com/images/Silueta%20a%20lapiz%20dibujo%20digital.jpg&amp;imgrefurl=http://regalosingeniosos.com/dibujos-pop-c-2.html&amp;usg=__NPx00rlXt4PymNG1N3ttqDeafRw=&amp;h=480&amp;w=600&amp;sz=46&amp;hl=es&amp;start=66&amp;itbs=1&amp;tbnid=K5Zrp1pY_EfnLM:&amp;tbnh=108&amp;tbnw=135&amp;prev=/images?q=el+lapiz+de+dibujo&amp;start=60&amp;hl=es&amp;sa=N&amp;gbv=2&amp;ndsp=20&amp;tbs=isch:1" TargetMode="External"/><Relationship Id="rId12" Type="http://schemas.openxmlformats.org/officeDocument/2006/relationships/image" Target="../media/image15.jpeg"/><Relationship Id="rId2" Type="http://schemas.openxmlformats.org/officeDocument/2006/relationships/image" Target="../media/image10.jpeg"/><Relationship Id="rId16"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hyperlink" Target="http://images.google.com.mx/imgres?imgurl=http://www.art-g.com.ar/imagenes/dibujos/dibujo_lapiz.jpg&amp;imgrefurl=http://www.art-g.com.ar/d_dibujo_lapiz.html&amp;usg=__pBmnb4Yr_6FGJoiS4E-k8AsFOnU=&amp;h=500&amp;w=384&amp;sz=35&amp;hl=es&amp;start=101&amp;itbs=1&amp;tbnid=zaElwv3qf-5rZM:&amp;tbnh=130&amp;tbnw=100&amp;prev=/images?q=el+lapiz+de+dibujo&amp;start=100&amp;hl=es&amp;sa=N&amp;gbv=2&amp;ndsp=20&amp;tbs=isch:1" TargetMode="External"/><Relationship Id="rId5" Type="http://schemas.openxmlformats.org/officeDocument/2006/relationships/hyperlink" Target="http://images.google.com.mx/imgres?imgurl=http://fc03.deviantart.com/fs39/f/2008/354/b/a/Wrangler___commission_drawing_by_dizzykid.jpg&amp;imgrefurl=http://new.taringa.net/posts/imagenes/3267204/Grosos-del-Lapiz.html&amp;usg=__JxiR9uiaBLWcjP9qo_KQFmErwtg=&amp;h=698&amp;w=631&amp;sz=186&amp;hl=es&amp;start=43&amp;itbs=1&amp;tbnid=m-Ie_kU1maxYhM:&amp;tbnh=139&amp;tbnw=126&amp;prev=/images?q=el+lapiz+de+dibujo&amp;start=40&amp;hl=es&amp;sa=N&amp;gbv=2&amp;ndsp=20&amp;tbs=isch:1" TargetMode="External"/><Relationship Id="rId15" Type="http://schemas.openxmlformats.org/officeDocument/2006/relationships/hyperlink" Target="http://images.google.com.mx/imgres?imgurl=http://www.gratisblog.com/weblogs/ilustraciones_arte_flash/DIBUJOS_A_LAPIZ/dibujos-lapiz-1.jpg&amp;imgrefurl=http://www.gratisblog.com/ilustracionesarteflash/i131792-ilustraciones_a_lapiz.htm&amp;usg=__fkgtaY2zvoUnTgZABn3Mqc2-568=&amp;h=407&amp;w=590&amp;sz=24&amp;hl=es&amp;start=114&amp;itbs=1&amp;tbnid=PZ-abi_PVpHfrM:&amp;tbnh=93&amp;tbnw=135&amp;prev=/images?q=el+lapiz+de+dibujo&amp;start=100&amp;hl=es&amp;sa=N&amp;gbv=2&amp;ndsp=20&amp;tbs=isch:1" TargetMode="External"/><Relationship Id="rId10" Type="http://schemas.openxmlformats.org/officeDocument/2006/relationships/image" Target="../media/image14.jpeg"/><Relationship Id="rId4" Type="http://schemas.openxmlformats.org/officeDocument/2006/relationships/image" Target="../media/image11.jpeg"/><Relationship Id="rId9" Type="http://schemas.openxmlformats.org/officeDocument/2006/relationships/hyperlink" Target="http://images.google.com.mx/imgres?imgurl=http://i39.tinypic.com/ly4pc.jpg&amp;imgrefurl=http://www.taringa.net/posts/arte/2636625/Mis-Dibujos,-y-sus-interpretaciones_.html&amp;usg=__4rZN_RRr5KzCB0SE-_dAnSd_W3g=&amp;h=604&amp;w=408&amp;sz=64&amp;hl=es&amp;start=80&amp;itbs=1&amp;tbnid=2xO47t1BbXTSyM:&amp;tbnh=135&amp;tbnw=91&amp;prev=/images?q=el+lapiz+de+dibujo&amp;start=60&amp;hl=es&amp;sa=N&amp;gbv=2&amp;ndsp=20&amp;tbs=isch:1" TargetMode="External"/><Relationship Id="rId14"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s.wikipedia.org/wiki/Archivo:GrafitaEZ.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s.wikipedia.org/wiki/Archivo:TwoHBpencils2_and2_5.jpg"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images.google.com.mx/imgres?imgurl=http://www.abcpedia.com/arteydibujo/imagenes/dibujo-lapiz.jpg&amp;imgrefurl=http://www.abcpedia.com/arteydibujo/dibujo-lapiz.html&amp;usg=__NQYTfEz_1iyKkH2nbqvoUDxL7NQ=&amp;h=251&amp;w=230&amp;sz=9&amp;hl=es&amp;start=112&amp;itbs=1&amp;tbnid=vl16FGHYX0b71M:&amp;tbnh=111&amp;tbnw=102&amp;prev=/images?q=el+lapiz+de+dibujo&amp;start=100&amp;hl=es&amp;sa=N&amp;gbv=2&amp;ndsp=20&amp;tbs=isch:1"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ki/Archivo:Colouring_pencils.jp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643050"/>
            <a:ext cx="7772400" cy="1470025"/>
          </a:xfrm>
        </p:spPr>
        <p:txBody>
          <a:bodyPr/>
          <a:lstStyle/>
          <a:p>
            <a:r>
              <a:rPr lang="es-ES_tradnl" dirty="0" smtClean="0"/>
              <a:t>El </a:t>
            </a:r>
            <a:r>
              <a:rPr lang="es-ES_tradnl" dirty="0" err="1" smtClean="0"/>
              <a:t>Lapiz</a:t>
            </a:r>
            <a:endParaRPr lang="es-ES_tradnl" dirty="0"/>
          </a:p>
        </p:txBody>
      </p:sp>
      <p:pic>
        <p:nvPicPr>
          <p:cNvPr id="16386" name="Picture 2" descr="http://upload.wikimedia.org/wikipedia/commons/0/0c/Olowki_RB.jpg"/>
          <p:cNvPicPr>
            <a:picLocks noChangeAspect="1" noChangeArrowheads="1"/>
          </p:cNvPicPr>
          <p:nvPr/>
        </p:nvPicPr>
        <p:blipFill>
          <a:blip r:embed="rId2" cstate="print"/>
          <a:srcRect/>
          <a:stretch>
            <a:fillRect/>
          </a:stretch>
        </p:blipFill>
        <p:spPr bwMode="auto">
          <a:xfrm rot="19449506">
            <a:off x="1890172" y="45480"/>
            <a:ext cx="1800225" cy="5086350"/>
          </a:xfrm>
          <a:prstGeom prst="rect">
            <a:avLst/>
          </a:prstGeom>
          <a:noFill/>
        </p:spPr>
      </p:pic>
      <p:pic>
        <p:nvPicPr>
          <p:cNvPr id="13314" name="Picture 2" descr="http://t1.gstatic.com/images?q=tbn:KiY1hwCH8VXvcM:http://pampasur.files.wordpress.com/2007/07/lapiz.jpg">
            <a:hlinkClick r:id="rId3"/>
          </p:cNvPr>
          <p:cNvPicPr>
            <a:picLocks noChangeAspect="1" noChangeArrowheads="1"/>
          </p:cNvPicPr>
          <p:nvPr/>
        </p:nvPicPr>
        <p:blipFill>
          <a:blip r:embed="rId4" cstate="print"/>
          <a:srcRect/>
          <a:stretch>
            <a:fillRect/>
          </a:stretch>
        </p:blipFill>
        <p:spPr bwMode="auto">
          <a:xfrm>
            <a:off x="5072066" y="3214686"/>
            <a:ext cx="2500330" cy="1500198"/>
          </a:xfrm>
          <a:prstGeom prst="rect">
            <a:avLst/>
          </a:prstGeom>
          <a:noFill/>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229600" cy="5578687"/>
          </a:xfrm>
        </p:spPr>
        <p:txBody>
          <a:bodyPr/>
          <a:lstStyle/>
          <a:p>
            <a:pPr>
              <a:buNone/>
            </a:pPr>
            <a:r>
              <a:rPr lang="es-ES_tradnl" b="1" dirty="0" smtClean="0"/>
              <a:t>Según su forma:</a:t>
            </a:r>
          </a:p>
          <a:p>
            <a:r>
              <a:rPr lang="es-ES_tradnl" b="1" dirty="0" smtClean="0"/>
              <a:t> </a:t>
            </a:r>
            <a:r>
              <a:rPr lang="es-ES_tradnl" dirty="0" smtClean="0"/>
              <a:t>Triangular </a:t>
            </a:r>
          </a:p>
          <a:p>
            <a:pPr>
              <a:buNone/>
            </a:pPr>
            <a:endParaRPr lang="es-ES_tradnl" dirty="0" smtClean="0"/>
          </a:p>
          <a:p>
            <a:r>
              <a:rPr lang="es-ES_tradnl" dirty="0" smtClean="0"/>
              <a:t>Hexagonal </a:t>
            </a:r>
          </a:p>
          <a:p>
            <a:pPr>
              <a:buNone/>
            </a:pPr>
            <a:endParaRPr lang="es-ES_tradnl" dirty="0" smtClean="0"/>
          </a:p>
          <a:p>
            <a:r>
              <a:rPr lang="es-ES_tradnl" dirty="0" smtClean="0"/>
              <a:t>Redondeada </a:t>
            </a:r>
          </a:p>
          <a:p>
            <a:pPr>
              <a:buNone/>
            </a:pPr>
            <a:endParaRPr lang="es-ES_tradnl" dirty="0" smtClean="0"/>
          </a:p>
          <a:p>
            <a:r>
              <a:rPr lang="es-ES_tradnl" dirty="0" smtClean="0"/>
              <a:t>Flexible (plástico maleable) </a:t>
            </a:r>
          </a:p>
          <a:p>
            <a:pPr>
              <a:buNone/>
            </a:pPr>
            <a:endParaRPr lang="es-ES_tradnl"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lgn="just"/>
            <a:r>
              <a:rPr lang="es-ES_tradnl" dirty="0" smtClean="0"/>
              <a:t>El lápiz tiene un ancestro que fue el estilete, que era un palito de metal que los romanos usaban para raspar el papiro. Al descubrir que el grafito servía mejor para la escritura los lápices se han combinado con arcilla para darle dureza y resistencia, se han venido cubriendo con cubiertas cada vez mejores. </a:t>
            </a:r>
          </a:p>
          <a:p>
            <a:pPr algn="just"/>
            <a:r>
              <a:rPr lang="es-ES_tradnl" dirty="0" smtClean="0"/>
              <a:t>En la antigüedad los lápices eran envueltos en pieles de animales, fue hasta el siglo XVIII que el lápiz de madera fue inventado por los italianos, al principio se hacían colocando la mina en un orificio o colocándolo en una base cuadrada y luego cortándolo a medida. Actualmente se unen dos partes de madera adhiriéndolas a la mina. </a:t>
            </a:r>
          </a:p>
          <a:p>
            <a:pPr algn="just"/>
            <a:endParaRPr lang="es-ES_tradnl" dirty="0"/>
          </a:p>
        </p:txBody>
      </p:sp>
      <p:sp>
        <p:nvSpPr>
          <p:cNvPr id="3" name="2 Título"/>
          <p:cNvSpPr>
            <a:spLocks noGrp="1"/>
          </p:cNvSpPr>
          <p:nvPr>
            <p:ph type="title"/>
          </p:nvPr>
        </p:nvSpPr>
        <p:spPr/>
        <p:txBody>
          <a:bodyPr/>
          <a:lstStyle/>
          <a:p>
            <a:r>
              <a:rPr lang="es-ES_tradnl" dirty="0" smtClean="0"/>
              <a:t>Curiosidades </a:t>
            </a:r>
            <a:endParaRPr lang="es-ES_tradnl"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229600" cy="5578687"/>
          </a:xfrm>
        </p:spPr>
        <p:txBody>
          <a:bodyPr>
            <a:normAutofit lnSpcReduction="10000"/>
          </a:bodyPr>
          <a:lstStyle/>
          <a:p>
            <a:pPr algn="just"/>
            <a:r>
              <a:rPr lang="es-ES_tradnl" dirty="0" smtClean="0"/>
              <a:t>Un lápiz que tenga más arcilla que grafito es un lápiz más resistente, más durable y escribe Claro, y un lápiz que tenga una cantidad mayor de grafito que de arcilla es un lápiz menos resistente, menos durable y escribe oscuro.</a:t>
            </a:r>
          </a:p>
          <a:p>
            <a:pPr algn="just"/>
            <a:r>
              <a:rPr lang="es-ES_tradnl" dirty="0" smtClean="0"/>
              <a:t>El primero que agregó un borrador al final del lápiz fue </a:t>
            </a:r>
            <a:r>
              <a:rPr lang="es-ES_tradnl" dirty="0" err="1" smtClean="0"/>
              <a:t>Lipman</a:t>
            </a:r>
            <a:r>
              <a:rPr lang="es-ES_tradnl" dirty="0" smtClean="0"/>
              <a:t> en 1858. </a:t>
            </a:r>
          </a:p>
          <a:p>
            <a:pPr algn="just"/>
            <a:r>
              <a:rPr lang="es-ES_tradnl" dirty="0" smtClean="0"/>
              <a:t>Se fabrican 18 mil millones de lápices por año, es decir 50.000.000 por día ó 500 por segundo. </a:t>
            </a:r>
          </a:p>
          <a:p>
            <a:pPr algn="just"/>
            <a:r>
              <a:rPr lang="es-ES_tradnl" dirty="0" smtClean="0"/>
              <a:t>Si trazamos una línea recta con un lápiz "HB" hasta acabar el grafito, tendrá una longitud de 56'000 metros.  </a:t>
            </a:r>
            <a:endParaRPr lang="es-ES_tradnl" dirty="0"/>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_tradnl" dirty="0" smtClean="0"/>
              <a:t>Lápiz cuadra crómico, levemente agrandado con cuatro colores repartidos igualmente en la extremidad. El uso de cada color en el dibujo se logra girando el lápiz entre los dedos. </a:t>
            </a:r>
          </a:p>
          <a:p>
            <a:pPr algn="just"/>
            <a:r>
              <a:rPr lang="es-ES_tradnl" dirty="0" smtClean="0"/>
              <a:t>Lápiz del penique </a:t>
            </a:r>
          </a:p>
          <a:p>
            <a:pPr algn="just"/>
            <a:r>
              <a:rPr lang="es-ES_tradnl" dirty="0" smtClean="0"/>
              <a:t>Lápices de colores </a:t>
            </a:r>
          </a:p>
        </p:txBody>
      </p:sp>
      <p:sp>
        <p:nvSpPr>
          <p:cNvPr id="3" name="2 Título"/>
          <p:cNvSpPr>
            <a:spLocks noGrp="1"/>
          </p:cNvSpPr>
          <p:nvPr>
            <p:ph type="title"/>
          </p:nvPr>
        </p:nvSpPr>
        <p:spPr/>
        <p:txBody>
          <a:bodyPr>
            <a:normAutofit fontScale="90000"/>
          </a:bodyPr>
          <a:lstStyle/>
          <a:p>
            <a:r>
              <a:rPr lang="es-ES_tradnl" dirty="0" smtClean="0"/>
              <a:t>Otros tipos de lápices</a:t>
            </a:r>
            <a:br>
              <a:rPr lang="es-ES_tradnl" dirty="0" smtClean="0"/>
            </a:br>
            <a:endParaRPr lang="es-ES_tradnl" dirty="0"/>
          </a:p>
        </p:txBody>
      </p:sp>
    </p:spTree>
  </p:cSld>
  <p:clrMapOvr>
    <a:masterClrMapping/>
  </p:clrMapOvr>
  <p:transition>
    <p:cover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ES_tradnl" dirty="0" smtClean="0"/>
              <a:t>Imágenes de Dibujos Hechos a Lápiz</a:t>
            </a:r>
            <a:endParaRPr lang="es-ES_tradnl" dirty="0"/>
          </a:p>
        </p:txBody>
      </p:sp>
      <p:pic>
        <p:nvPicPr>
          <p:cNvPr id="26626" name="Picture 2" descr="http://arteconroxana.cl/clases_roxana_werner/imagenes/roxana-werner-dibujo.jpg"/>
          <p:cNvPicPr>
            <a:picLocks noChangeAspect="1" noChangeArrowheads="1"/>
          </p:cNvPicPr>
          <p:nvPr/>
        </p:nvPicPr>
        <p:blipFill>
          <a:blip r:embed="rId2" cstate="print"/>
          <a:srcRect/>
          <a:stretch>
            <a:fillRect/>
          </a:stretch>
        </p:blipFill>
        <p:spPr bwMode="auto">
          <a:xfrm>
            <a:off x="357158" y="1142984"/>
            <a:ext cx="2857500" cy="4562475"/>
          </a:xfrm>
          <a:prstGeom prst="rect">
            <a:avLst/>
          </a:prstGeom>
          <a:noFill/>
        </p:spPr>
      </p:pic>
      <p:pic>
        <p:nvPicPr>
          <p:cNvPr id="26628" name="Picture 4" descr="http://t3.gstatic.com/images?q=tbn:0FkHxJoROVl11M:http://sp9.fotolog.com/photo/25/33/32/dibujo2010art/1237821387531_f.jpg">
            <a:hlinkClick r:id="rId3"/>
          </p:cNvPr>
          <p:cNvPicPr>
            <a:picLocks noChangeAspect="1" noChangeArrowheads="1"/>
          </p:cNvPicPr>
          <p:nvPr/>
        </p:nvPicPr>
        <p:blipFill>
          <a:blip r:embed="rId4" cstate="print"/>
          <a:srcRect/>
          <a:stretch>
            <a:fillRect/>
          </a:stretch>
        </p:blipFill>
        <p:spPr bwMode="auto">
          <a:xfrm>
            <a:off x="3357554" y="1357298"/>
            <a:ext cx="2071702" cy="2448375"/>
          </a:xfrm>
          <a:prstGeom prst="rect">
            <a:avLst/>
          </a:prstGeom>
          <a:noFill/>
        </p:spPr>
      </p:pic>
      <p:pic>
        <p:nvPicPr>
          <p:cNvPr id="26630" name="Picture 6" descr="http://t2.gstatic.com/images?q=tbn:m-Ie_kU1maxYhM:http://fc03.deviantart.com/fs39/f/2008/354/b/a/Wrangler___commission_drawing_by_dizzykid.jpg">
            <a:hlinkClick r:id="rId5"/>
          </p:cNvPr>
          <p:cNvPicPr>
            <a:picLocks noChangeAspect="1" noChangeArrowheads="1"/>
          </p:cNvPicPr>
          <p:nvPr/>
        </p:nvPicPr>
        <p:blipFill>
          <a:blip r:embed="rId6" cstate="print"/>
          <a:srcRect/>
          <a:stretch>
            <a:fillRect/>
          </a:stretch>
        </p:blipFill>
        <p:spPr bwMode="auto">
          <a:xfrm>
            <a:off x="3428992" y="3929066"/>
            <a:ext cx="1857388" cy="2049023"/>
          </a:xfrm>
          <a:prstGeom prst="rect">
            <a:avLst/>
          </a:prstGeom>
          <a:noFill/>
        </p:spPr>
      </p:pic>
      <p:pic>
        <p:nvPicPr>
          <p:cNvPr id="26632" name="Picture 8" descr="http://t3.gstatic.com/images?q=tbn:K5Zrp1pY_EfnLM:http://regalosingeniosos.com/images/Silueta%2520a%2520lapiz%2520dibujo%2520digital.jpg">
            <a:hlinkClick r:id="rId7"/>
          </p:cNvPr>
          <p:cNvPicPr>
            <a:picLocks noChangeAspect="1" noChangeArrowheads="1"/>
          </p:cNvPicPr>
          <p:nvPr/>
        </p:nvPicPr>
        <p:blipFill>
          <a:blip r:embed="rId8" cstate="print"/>
          <a:srcRect/>
          <a:stretch>
            <a:fillRect/>
          </a:stretch>
        </p:blipFill>
        <p:spPr bwMode="auto">
          <a:xfrm>
            <a:off x="5643570" y="785794"/>
            <a:ext cx="2286016" cy="1828815"/>
          </a:xfrm>
          <a:prstGeom prst="rect">
            <a:avLst/>
          </a:prstGeom>
          <a:noFill/>
        </p:spPr>
      </p:pic>
      <p:pic>
        <p:nvPicPr>
          <p:cNvPr id="26634" name="Picture 10" descr="http://t0.gstatic.com/images?q=tbn:2xO47t1BbXTSyM:http://i39.tinypic.com/ly4pc.jpg">
            <a:hlinkClick r:id="rId9"/>
          </p:cNvPr>
          <p:cNvPicPr>
            <a:picLocks noChangeAspect="1" noChangeArrowheads="1"/>
          </p:cNvPicPr>
          <p:nvPr/>
        </p:nvPicPr>
        <p:blipFill>
          <a:blip r:embed="rId10" cstate="print"/>
          <a:srcRect/>
          <a:stretch>
            <a:fillRect/>
          </a:stretch>
        </p:blipFill>
        <p:spPr bwMode="auto">
          <a:xfrm>
            <a:off x="5572132" y="2714620"/>
            <a:ext cx="1285884" cy="1907632"/>
          </a:xfrm>
          <a:prstGeom prst="rect">
            <a:avLst/>
          </a:prstGeom>
          <a:noFill/>
        </p:spPr>
      </p:pic>
      <p:pic>
        <p:nvPicPr>
          <p:cNvPr id="26636" name="Picture 12" descr="http://t1.gstatic.com/images?q=tbn:zaElwv3qf-5rZM:http://www.art-g.com.ar/imagenes/dibujos/dibujo_lapiz.jpg">
            <a:hlinkClick r:id="rId11"/>
          </p:cNvPr>
          <p:cNvPicPr>
            <a:picLocks noChangeAspect="1" noChangeArrowheads="1"/>
          </p:cNvPicPr>
          <p:nvPr/>
        </p:nvPicPr>
        <p:blipFill>
          <a:blip r:embed="rId12" cstate="print"/>
          <a:srcRect/>
          <a:stretch>
            <a:fillRect/>
          </a:stretch>
        </p:blipFill>
        <p:spPr bwMode="auto">
          <a:xfrm>
            <a:off x="7072329" y="2714620"/>
            <a:ext cx="1923331" cy="2500330"/>
          </a:xfrm>
          <a:prstGeom prst="rect">
            <a:avLst/>
          </a:prstGeom>
          <a:noFill/>
        </p:spPr>
      </p:pic>
      <p:pic>
        <p:nvPicPr>
          <p:cNvPr id="26638" name="Picture 14" descr="http://t2.gstatic.com/images?q=tbn:JRamzbeJUuBnsM:http://i43.tinypic.com/kdn246.jpg">
            <a:hlinkClick r:id="rId13"/>
          </p:cNvPr>
          <p:cNvPicPr>
            <a:picLocks noChangeAspect="1" noChangeArrowheads="1"/>
          </p:cNvPicPr>
          <p:nvPr/>
        </p:nvPicPr>
        <p:blipFill>
          <a:blip r:embed="rId14" cstate="print"/>
          <a:srcRect/>
          <a:stretch>
            <a:fillRect/>
          </a:stretch>
        </p:blipFill>
        <p:spPr bwMode="auto">
          <a:xfrm>
            <a:off x="5357818" y="4714884"/>
            <a:ext cx="1500198" cy="2045726"/>
          </a:xfrm>
          <a:prstGeom prst="rect">
            <a:avLst/>
          </a:prstGeom>
          <a:noFill/>
        </p:spPr>
      </p:pic>
      <p:pic>
        <p:nvPicPr>
          <p:cNvPr id="26640" name="Picture 16" descr="http://t2.gstatic.com/images?q=tbn:PZ-abi_PVpHfrM:http://www.gratisblog.com/weblogs/ilustraciones_arte_flash/DIBUJOS_A_LAPIZ/dibujos-lapiz-1.jpg">
            <a:hlinkClick r:id="rId15"/>
          </p:cNvPr>
          <p:cNvPicPr>
            <a:picLocks noChangeAspect="1" noChangeArrowheads="1"/>
          </p:cNvPicPr>
          <p:nvPr/>
        </p:nvPicPr>
        <p:blipFill>
          <a:blip r:embed="rId16" cstate="print"/>
          <a:srcRect/>
          <a:stretch>
            <a:fillRect/>
          </a:stretch>
        </p:blipFill>
        <p:spPr bwMode="auto">
          <a:xfrm>
            <a:off x="7000892" y="5357826"/>
            <a:ext cx="2143108" cy="147636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6083320"/>
          </a:xfrm>
        </p:spPr>
        <p:txBody>
          <a:bodyPr>
            <a:normAutofit/>
          </a:bodyPr>
          <a:lstStyle/>
          <a:p>
            <a:pPr algn="ctr"/>
            <a:r>
              <a:rPr lang="es-ES_tradnl" sz="8800" dirty="0" smtClean="0"/>
              <a:t>Gracias por su Atención </a:t>
            </a:r>
            <a:endParaRPr lang="es-ES_tradnl" sz="8800"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1481328"/>
            <a:ext cx="9144000" cy="5376672"/>
          </a:xfrm>
        </p:spPr>
        <p:txBody>
          <a:bodyPr/>
          <a:lstStyle/>
          <a:p>
            <a:pPr algn="just"/>
            <a:r>
              <a:rPr lang="es-ES_tradnl" dirty="0" smtClean="0"/>
              <a:t>Un </a:t>
            </a:r>
            <a:r>
              <a:rPr lang="es-ES_tradnl" b="1" dirty="0" smtClean="0"/>
              <a:t>lápiz</a:t>
            </a:r>
            <a:r>
              <a:rPr lang="es-ES_tradnl" dirty="0" smtClean="0"/>
              <a:t> o lapicero es un instrumento de escritura o dibujo que consiste en un palillo fino de pigmento (generalmente el grafito y una grasa o arcilla especial, pero puede también ser pigmento coloreado de carbón de leña) y encapsulado generalmente en un cilindro de madera fino, aunque las envolturas de papel y plásticas también se utilizan.</a:t>
            </a:r>
            <a:endParaRPr lang="es-ES_tradnl" dirty="0"/>
          </a:p>
        </p:txBody>
      </p:sp>
      <p:sp>
        <p:nvSpPr>
          <p:cNvPr id="3" name="2 Título"/>
          <p:cNvSpPr>
            <a:spLocks noGrp="1"/>
          </p:cNvSpPr>
          <p:nvPr>
            <p:ph type="title"/>
          </p:nvPr>
        </p:nvSpPr>
        <p:spPr/>
        <p:txBody>
          <a:bodyPr/>
          <a:lstStyle/>
          <a:p>
            <a:r>
              <a:rPr lang="es-ES_tradnl" dirty="0" smtClean="0"/>
              <a:t>Definición</a:t>
            </a:r>
            <a:endParaRPr lang="es-ES_tradnl" dirty="0"/>
          </a:p>
        </p:txBody>
      </p:sp>
    </p:spTree>
  </p:cSld>
  <p:clrMapOvr>
    <a:masterClrMapping/>
  </p:clrMapOvr>
  <p:transition>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1481328"/>
            <a:ext cx="9144000" cy="5376672"/>
          </a:xfrm>
        </p:spPr>
        <p:txBody>
          <a:bodyPr>
            <a:normAutofit fontScale="92500" lnSpcReduction="20000"/>
          </a:bodyPr>
          <a:lstStyle/>
          <a:p>
            <a:pPr algn="just"/>
            <a:r>
              <a:rPr lang="es-ES_tradnl" dirty="0" smtClean="0"/>
              <a:t>Desde antes de 1665 (algunas fuentes dicen desde 1600), un depósito enorme de grafito fue descubierto en </a:t>
            </a:r>
            <a:r>
              <a:rPr lang="es-ES_tradnl" dirty="0" err="1" smtClean="0"/>
              <a:t>Seathwaite</a:t>
            </a:r>
            <a:r>
              <a:rPr lang="es-ES_tradnl" dirty="0" smtClean="0"/>
              <a:t> </a:t>
            </a:r>
            <a:r>
              <a:rPr lang="es-ES_tradnl" dirty="0" err="1" smtClean="0"/>
              <a:t>Fell</a:t>
            </a:r>
            <a:r>
              <a:rPr lang="es-ES_tradnl" dirty="0" smtClean="0"/>
              <a:t>, cerca de </a:t>
            </a:r>
            <a:r>
              <a:rPr lang="es-ES_tradnl" dirty="0" err="1" smtClean="0"/>
              <a:t>Borrowdale</a:t>
            </a:r>
            <a:r>
              <a:rPr lang="es-ES_tradnl" dirty="0" smtClean="0"/>
              <a:t>, Cumbria, Inglaterra.</a:t>
            </a:r>
          </a:p>
          <a:p>
            <a:pPr algn="just"/>
            <a:r>
              <a:rPr lang="es-ES_tradnl" dirty="0" smtClean="0"/>
              <a:t>Inglaterra continuó disfrutando de un monopolio en la producción de lápices hasta que se encontró un método de reconstituir el polvo del grafito. Los lápices cuadrados distintivos de los ingleses continúan haciéndose con palillos cortados de grafito natural desde 1860. Hoy, la ciudad de </a:t>
            </a:r>
            <a:r>
              <a:rPr lang="es-ES_tradnl" dirty="0" err="1" smtClean="0"/>
              <a:t>Keswick</a:t>
            </a:r>
            <a:r>
              <a:rPr lang="es-ES_tradnl" dirty="0" smtClean="0"/>
              <a:t>, cercana a la zona del hallazgo original del bloque de grafito, tiene un museo del lápiz.</a:t>
            </a:r>
          </a:p>
          <a:p>
            <a:pPr algn="just"/>
            <a:r>
              <a:rPr lang="es-ES_tradnl" dirty="0" smtClean="0"/>
              <a:t>La primera tentativa de fabricar los palillos del grafito pulverizado se llevó a cabo en Núremberg, Alemania, en 1662. Se utilizó una mezcla de grafito, sulfuro, y antimonio.</a:t>
            </a:r>
          </a:p>
        </p:txBody>
      </p:sp>
      <p:sp>
        <p:nvSpPr>
          <p:cNvPr id="3" name="2 Título"/>
          <p:cNvSpPr>
            <a:spLocks noGrp="1"/>
          </p:cNvSpPr>
          <p:nvPr>
            <p:ph type="title"/>
          </p:nvPr>
        </p:nvSpPr>
        <p:spPr/>
        <p:txBody>
          <a:bodyPr/>
          <a:lstStyle/>
          <a:p>
            <a:r>
              <a:rPr lang="es-ES_tradnl" dirty="0" smtClean="0"/>
              <a:t>Historia</a:t>
            </a:r>
            <a:endParaRPr lang="es-ES_tradnl" dirty="0"/>
          </a:p>
        </p:txBody>
      </p:sp>
      <p:pic>
        <p:nvPicPr>
          <p:cNvPr id="2050" name="Picture 2" descr="http://upload.wikimedia.org/wikipedia/commons/thumb/e/e9/GrafitaEZ.jpg/180px-GrafitaEZ.jpg">
            <a:hlinkClick r:id="rId2"/>
          </p:cNvPr>
          <p:cNvPicPr>
            <a:picLocks noChangeAspect="1" noChangeArrowheads="1"/>
          </p:cNvPicPr>
          <p:nvPr/>
        </p:nvPicPr>
        <p:blipFill>
          <a:blip r:embed="rId3" cstate="print"/>
          <a:srcRect/>
          <a:stretch>
            <a:fillRect/>
          </a:stretch>
        </p:blipFill>
        <p:spPr bwMode="auto">
          <a:xfrm>
            <a:off x="7143768" y="0"/>
            <a:ext cx="1714500" cy="1628776"/>
          </a:xfrm>
          <a:prstGeom prst="rect">
            <a:avLst/>
          </a:prstGeom>
          <a:ln>
            <a:noFill/>
          </a:ln>
          <a:effectLst>
            <a:softEdge rad="112500"/>
          </a:effectLst>
        </p:spPr>
      </p:pic>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_tradnl" dirty="0" smtClean="0"/>
              <a:t>El 30 de marzo de 1858, </a:t>
            </a:r>
            <a:r>
              <a:rPr lang="es-ES_tradnl" dirty="0" err="1" smtClean="0"/>
              <a:t>Hymen</a:t>
            </a:r>
            <a:r>
              <a:rPr lang="es-ES_tradnl" dirty="0" smtClean="0"/>
              <a:t> </a:t>
            </a:r>
            <a:r>
              <a:rPr lang="es-ES_tradnl" dirty="0" err="1" smtClean="0"/>
              <a:t>Lipman</a:t>
            </a:r>
            <a:r>
              <a:rPr lang="es-ES_tradnl" dirty="0" smtClean="0"/>
              <a:t> recibió la primera patente por pegar un borrador al extremo de un lápiz.</a:t>
            </a:r>
            <a:endParaRPr lang="es-ES_tradnl" baseline="30000" dirty="0" smtClean="0"/>
          </a:p>
          <a:p>
            <a:pPr algn="just"/>
            <a:r>
              <a:rPr lang="es-ES_tradnl" dirty="0" smtClean="0"/>
              <a:t>En 1862 </a:t>
            </a:r>
            <a:r>
              <a:rPr lang="es-ES_tradnl" dirty="0" err="1" smtClean="0"/>
              <a:t>Lipman</a:t>
            </a:r>
            <a:r>
              <a:rPr lang="es-ES_tradnl" dirty="0" smtClean="0"/>
              <a:t> vendió su patente a Joseph </a:t>
            </a:r>
            <a:r>
              <a:rPr lang="es-ES_tradnl" dirty="0" err="1" smtClean="0"/>
              <a:t>Reckendorfer</a:t>
            </a:r>
            <a:r>
              <a:rPr lang="es-ES_tradnl" dirty="0" smtClean="0"/>
              <a:t> por $100.000, que fueron destinados a demandar al fabricante del lápiz </a:t>
            </a:r>
            <a:r>
              <a:rPr lang="es-ES_tradnl" dirty="0" err="1" smtClean="0"/>
              <a:t>Faber</a:t>
            </a:r>
            <a:r>
              <a:rPr lang="es-ES_tradnl" dirty="0" smtClean="0"/>
              <a:t> por infracción.</a:t>
            </a:r>
            <a:endParaRPr lang="es-ES_tradnl" baseline="30000" dirty="0" smtClean="0"/>
          </a:p>
        </p:txBody>
      </p:sp>
      <p:sp>
        <p:nvSpPr>
          <p:cNvPr id="3" name="2 Título"/>
          <p:cNvSpPr>
            <a:spLocks noGrp="1"/>
          </p:cNvSpPr>
          <p:nvPr>
            <p:ph type="title"/>
          </p:nvPr>
        </p:nvSpPr>
        <p:spPr/>
        <p:txBody>
          <a:bodyPr/>
          <a:lstStyle/>
          <a:p>
            <a:r>
              <a:rPr lang="es-ES_tradnl" dirty="0" smtClean="0"/>
              <a:t>Borrador incluido </a:t>
            </a:r>
            <a:endParaRPr lang="es-ES_tradnl" dirty="0"/>
          </a:p>
        </p:txBody>
      </p:sp>
      <p:pic>
        <p:nvPicPr>
          <p:cNvPr id="18434" name="Picture 2" descr="http://upload.wikimedia.org/wikipedia/commons/thumb/7/79/TwoHBpencils2_and2_5.jpg/180px-TwoHBpencils2_and2_5.jpg">
            <a:hlinkClick r:id="rId2"/>
          </p:cNvPr>
          <p:cNvPicPr>
            <a:picLocks noChangeAspect="1" noChangeArrowheads="1"/>
          </p:cNvPicPr>
          <p:nvPr/>
        </p:nvPicPr>
        <p:blipFill>
          <a:blip r:embed="rId3" cstate="print"/>
          <a:srcRect/>
          <a:stretch>
            <a:fillRect/>
          </a:stretch>
        </p:blipFill>
        <p:spPr bwMode="auto">
          <a:xfrm>
            <a:off x="4500562" y="4214818"/>
            <a:ext cx="3143272" cy="2095517"/>
          </a:xfrm>
          <a:prstGeom prst="rect">
            <a:avLst/>
          </a:prstGeom>
          <a:noFill/>
        </p:spPr>
      </p:pic>
      <p:pic>
        <p:nvPicPr>
          <p:cNvPr id="10242" name="Picture 2" descr="http://t2.gstatic.com/images?q=tbn:vl16FGHYX0b71M:http://www.abcpedia.com/arteydibujo/imagenes/dibujo-lapiz.jpg">
            <a:hlinkClick r:id="rId4"/>
          </p:cNvPr>
          <p:cNvPicPr>
            <a:picLocks noChangeAspect="1" noChangeArrowheads="1"/>
          </p:cNvPicPr>
          <p:nvPr/>
        </p:nvPicPr>
        <p:blipFill>
          <a:blip r:embed="rId5" cstate="print"/>
          <a:srcRect/>
          <a:stretch>
            <a:fillRect/>
          </a:stretch>
        </p:blipFill>
        <p:spPr bwMode="auto">
          <a:xfrm>
            <a:off x="785786" y="4357694"/>
            <a:ext cx="1928826" cy="2099019"/>
          </a:xfrm>
          <a:prstGeom prst="rect">
            <a:avLst/>
          </a:prstGeom>
          <a:noFill/>
        </p:spPr>
      </p:pic>
    </p:spTree>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_tradnl" dirty="0" smtClean="0"/>
              <a:t>Muchos lápices a través del mundo y casi todos en Europa se califican en el sistema europeo usando un continuo del " H" (para la dureza) al " B" (para el grado de oscuridad), así como " F" (para el punto fino). El lápiz estándar de la escritura es HB calificada.</a:t>
            </a:r>
          </a:p>
          <a:p>
            <a:endParaRPr lang="es-ES_tradnl" dirty="0" smtClean="0"/>
          </a:p>
          <a:p>
            <a:endParaRPr lang="es-ES_tradnl" dirty="0"/>
          </a:p>
        </p:txBody>
      </p:sp>
      <p:sp>
        <p:nvSpPr>
          <p:cNvPr id="3" name="2 Título"/>
          <p:cNvSpPr>
            <a:spLocks noGrp="1"/>
          </p:cNvSpPr>
          <p:nvPr>
            <p:ph type="title"/>
          </p:nvPr>
        </p:nvSpPr>
        <p:spPr/>
        <p:txBody>
          <a:bodyPr>
            <a:normAutofit/>
          </a:bodyPr>
          <a:lstStyle/>
          <a:p>
            <a:r>
              <a:rPr lang="es-ES_tradnl" dirty="0" smtClean="0"/>
              <a:t>Graduación y clasificación </a:t>
            </a:r>
            <a:endParaRPr lang="es-ES_tradnl" dirty="0"/>
          </a:p>
        </p:txBody>
      </p:sp>
      <p:pic>
        <p:nvPicPr>
          <p:cNvPr id="6" name="Picture 1"/>
          <p:cNvPicPr>
            <a:picLocks noChangeAspect="1" noChangeArrowheads="1"/>
          </p:cNvPicPr>
          <p:nvPr/>
        </p:nvPicPr>
        <p:blipFill>
          <a:blip r:embed="rId2" cstate="print"/>
          <a:srcRect/>
          <a:stretch>
            <a:fillRect/>
          </a:stretch>
        </p:blipFill>
        <p:spPr bwMode="auto">
          <a:xfrm>
            <a:off x="31141" y="4214818"/>
            <a:ext cx="8827139" cy="1000132"/>
          </a:xfrm>
          <a:prstGeom prst="rect">
            <a:avLst/>
          </a:prstGeom>
          <a:noFill/>
          <a:ln w="9525">
            <a:noFill/>
            <a:miter lim="800000"/>
            <a:headEnd/>
            <a:tailEnd/>
          </a:ln>
          <a:effectLst/>
        </p:spPr>
      </p:pic>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1371608"/>
          </a:xfrm>
        </p:spPr>
        <p:txBody>
          <a:bodyPr/>
          <a:lstStyle/>
          <a:p>
            <a:r>
              <a:rPr lang="es-ES_tradnl" dirty="0" smtClean="0"/>
              <a:t>La propuesta de graduación de </a:t>
            </a:r>
            <a:r>
              <a:rPr lang="es-ES_tradnl" dirty="0" err="1" smtClean="0"/>
              <a:t>prismacolor</a:t>
            </a:r>
            <a:r>
              <a:rPr lang="es-ES_tradnl" dirty="0" smtClean="0"/>
              <a:t>  para su línea de lápices </a:t>
            </a:r>
            <a:r>
              <a:rPr lang="es-ES_tradnl" dirty="0" err="1" smtClean="0"/>
              <a:t>T</a:t>
            </a:r>
            <a:r>
              <a:rPr lang="es-ES_tradnl" dirty="0" err="1" smtClean="0"/>
              <a:t>urquiose</a:t>
            </a:r>
            <a:r>
              <a:rPr lang="es-ES_tradnl" dirty="0" smtClean="0"/>
              <a:t> es la siguiente:</a:t>
            </a:r>
            <a:endParaRPr lang="es-ES_tradnl" dirty="0" smtClean="0"/>
          </a:p>
          <a:p>
            <a:endParaRPr lang="es-ES_tradnl" dirty="0" smtClean="0"/>
          </a:p>
          <a:p>
            <a:endParaRPr lang="es-ES_tradnl" dirty="0"/>
          </a:p>
        </p:txBody>
      </p:sp>
      <p:sp>
        <p:nvSpPr>
          <p:cNvPr id="3" name="2 Título"/>
          <p:cNvSpPr>
            <a:spLocks noGrp="1"/>
          </p:cNvSpPr>
          <p:nvPr>
            <p:ph type="title"/>
          </p:nvPr>
        </p:nvSpPr>
        <p:spPr/>
        <p:txBody>
          <a:bodyPr>
            <a:normAutofit/>
          </a:bodyPr>
          <a:lstStyle/>
          <a:p>
            <a:r>
              <a:rPr lang="es-ES_tradnl" dirty="0" smtClean="0"/>
              <a:t>Graduación </a:t>
            </a:r>
            <a:r>
              <a:rPr lang="es-ES_tradnl" dirty="0" smtClean="0"/>
              <a:t>de </a:t>
            </a:r>
            <a:r>
              <a:rPr lang="es-ES_tradnl" dirty="0" err="1" smtClean="0"/>
              <a:t>Prismacolor</a:t>
            </a:r>
            <a:r>
              <a:rPr lang="es-ES_tradnl" dirty="0" smtClean="0"/>
              <a:t> </a:t>
            </a:r>
            <a:endParaRPr lang="es-ES_tradnl" dirty="0"/>
          </a:p>
        </p:txBody>
      </p:sp>
      <p:pic>
        <p:nvPicPr>
          <p:cNvPr id="6" name="Picture 1"/>
          <p:cNvPicPr>
            <a:picLocks noChangeAspect="1" noChangeArrowheads="1"/>
          </p:cNvPicPr>
          <p:nvPr/>
        </p:nvPicPr>
        <p:blipFill>
          <a:blip r:embed="rId2" cstate="print"/>
          <a:srcRect b="41774"/>
          <a:stretch>
            <a:fillRect/>
          </a:stretch>
        </p:blipFill>
        <p:spPr bwMode="auto">
          <a:xfrm>
            <a:off x="0" y="3212976"/>
            <a:ext cx="8964488" cy="582334"/>
          </a:xfrm>
          <a:prstGeom prst="rect">
            <a:avLst/>
          </a:prstGeom>
          <a:noFill/>
          <a:ln w="9525">
            <a:noFill/>
            <a:miter lim="800000"/>
            <a:headEnd/>
            <a:tailEnd/>
          </a:ln>
          <a:effectLst/>
        </p:spPr>
      </p:pic>
      <p:sp>
        <p:nvSpPr>
          <p:cNvPr id="5" name="4 Abrir llave"/>
          <p:cNvSpPr/>
          <p:nvPr/>
        </p:nvSpPr>
        <p:spPr>
          <a:xfrm rot="16200000">
            <a:off x="1223628" y="2888940"/>
            <a:ext cx="288032" cy="2088232"/>
          </a:xfrm>
          <a:prstGeom prst="leftBrace">
            <a:avLst>
              <a:gd name="adj1" fmla="val 17846"/>
              <a:gd name="adj2" fmla="val 4842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7" name="6 Abrir llave"/>
          <p:cNvSpPr/>
          <p:nvPr/>
        </p:nvSpPr>
        <p:spPr>
          <a:xfrm rot="16200000">
            <a:off x="2951820" y="3320988"/>
            <a:ext cx="288032" cy="1224136"/>
          </a:xfrm>
          <a:prstGeom prst="leftBrace">
            <a:avLst>
              <a:gd name="adj1" fmla="val 17846"/>
              <a:gd name="adj2" fmla="val 4842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8" name="7 Abrir llave"/>
          <p:cNvSpPr/>
          <p:nvPr/>
        </p:nvSpPr>
        <p:spPr>
          <a:xfrm rot="16200000">
            <a:off x="4247964" y="3320988"/>
            <a:ext cx="216024" cy="1152128"/>
          </a:xfrm>
          <a:prstGeom prst="leftBrace">
            <a:avLst>
              <a:gd name="adj1" fmla="val 17846"/>
              <a:gd name="adj2" fmla="val 4842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9" name="8 Abrir llave"/>
          <p:cNvSpPr/>
          <p:nvPr/>
        </p:nvSpPr>
        <p:spPr>
          <a:xfrm rot="16200000">
            <a:off x="6912260" y="2024845"/>
            <a:ext cx="216023" cy="3744416"/>
          </a:xfrm>
          <a:prstGeom prst="leftBrace">
            <a:avLst>
              <a:gd name="adj1" fmla="val 17846"/>
              <a:gd name="adj2" fmla="val 4842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0" name="9 CuadroTexto"/>
          <p:cNvSpPr txBox="1"/>
          <p:nvPr/>
        </p:nvSpPr>
        <p:spPr>
          <a:xfrm>
            <a:off x="323528" y="4293096"/>
            <a:ext cx="8496944" cy="369332"/>
          </a:xfrm>
          <a:prstGeom prst="rect">
            <a:avLst/>
          </a:prstGeom>
          <a:noFill/>
        </p:spPr>
        <p:txBody>
          <a:bodyPr wrap="square" rtlCol="0">
            <a:spAutoFit/>
          </a:bodyPr>
          <a:lstStyle/>
          <a:p>
            <a:r>
              <a:rPr lang="es-MX" dirty="0" smtClean="0"/>
              <a:t>     </a:t>
            </a:r>
            <a:r>
              <a:rPr lang="es-MX" dirty="0" err="1" smtClean="0"/>
              <a:t>Extrafirme</a:t>
            </a:r>
            <a:r>
              <a:rPr lang="es-MX" dirty="0" smtClean="0"/>
              <a:t>            Firme        Medio                           Suave</a:t>
            </a:r>
            <a:endParaRPr lang="es-MX" dirty="0"/>
          </a:p>
        </p:txBody>
      </p:sp>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714356"/>
            <a:ext cx="8229600" cy="5292935"/>
          </a:xfrm>
        </p:spPr>
        <p:txBody>
          <a:bodyPr/>
          <a:lstStyle/>
          <a:p>
            <a:r>
              <a:rPr lang="es-ES_tradnl" dirty="0" smtClean="0"/>
              <a:t>Otro método común utiliza los números para señalar la graduación de un lápiz. Fue creado por Conté y adoptado originalmente en los Estados Unidos por </a:t>
            </a:r>
            <a:r>
              <a:rPr lang="es-ES_tradnl" dirty="0" err="1" smtClean="0"/>
              <a:t>Thoreau</a:t>
            </a:r>
            <a:r>
              <a:rPr lang="es-ES_tradnl" dirty="0" smtClean="0"/>
              <a:t> en el siglo XIX. La tabla siguiente demuestra equivalencias aproximadas entre los diversos sistemas:</a:t>
            </a:r>
          </a:p>
          <a:p>
            <a:endParaRPr lang="es-ES_tradnl" dirty="0" smtClean="0"/>
          </a:p>
        </p:txBody>
      </p:sp>
      <p:pic>
        <p:nvPicPr>
          <p:cNvPr id="7" name="Picture 2"/>
          <p:cNvPicPr>
            <a:picLocks noChangeAspect="1" noChangeArrowheads="1"/>
          </p:cNvPicPr>
          <p:nvPr/>
        </p:nvPicPr>
        <p:blipFill>
          <a:blip r:embed="rId2" cstate="print"/>
          <a:srcRect/>
          <a:stretch>
            <a:fillRect/>
          </a:stretch>
        </p:blipFill>
        <p:spPr bwMode="auto">
          <a:xfrm>
            <a:off x="4071934" y="3214686"/>
            <a:ext cx="4143404" cy="3643314"/>
          </a:xfrm>
          <a:prstGeom prst="rect">
            <a:avLst/>
          </a:prstGeom>
          <a:noFill/>
          <a:ln w="9525">
            <a:noFill/>
            <a:miter lim="800000"/>
            <a:headEnd/>
            <a:tailEnd/>
          </a:ln>
          <a:effectLst/>
        </p:spPr>
      </p:pic>
      <p:pic>
        <p:nvPicPr>
          <p:cNvPr id="19461" name="Picture 5" descr="http://upload.wikimedia.org/wikipedia/commons/thumb/b/b1/Colouring_pencils.jpg/180px-Colouring_pencils.jpg">
            <a:hlinkClick r:id="rId3"/>
          </p:cNvPr>
          <p:cNvPicPr>
            <a:picLocks noChangeAspect="1" noChangeArrowheads="1"/>
          </p:cNvPicPr>
          <p:nvPr/>
        </p:nvPicPr>
        <p:blipFill>
          <a:blip r:embed="rId4" cstate="print"/>
          <a:srcRect/>
          <a:stretch>
            <a:fillRect/>
          </a:stretch>
        </p:blipFill>
        <p:spPr bwMode="auto">
          <a:xfrm rot="20825414">
            <a:off x="428596" y="3429000"/>
            <a:ext cx="3429021" cy="2286016"/>
          </a:xfrm>
          <a:prstGeom prst="rect">
            <a:avLst/>
          </a:prstGeom>
          <a:noFill/>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22"/>
            <a:ext cx="8229600" cy="5072098"/>
          </a:xfrm>
        </p:spPr>
        <p:txBody>
          <a:bodyPr>
            <a:normAutofit fontScale="85000" lnSpcReduction="20000"/>
          </a:bodyPr>
          <a:lstStyle/>
          <a:p>
            <a:pPr algn="just">
              <a:buNone/>
            </a:pPr>
            <a:r>
              <a:rPr lang="es-ES_tradnl" b="1" dirty="0" smtClean="0"/>
              <a:t>Según su material de fabricación:</a:t>
            </a:r>
          </a:p>
          <a:p>
            <a:pPr algn="just"/>
            <a:r>
              <a:rPr lang="es-ES_tradnl" b="1" dirty="0" smtClean="0"/>
              <a:t>Lápices de grafito:</a:t>
            </a:r>
            <a:r>
              <a:rPr lang="es-ES_tradnl" dirty="0" smtClean="0"/>
              <a:t> Se hacen de una mezcla de arcilla y grafito y su oscuridad varía de gris claro a negro. Su composición permite trazos más lisos.</a:t>
            </a:r>
          </a:p>
          <a:p>
            <a:pPr algn="just"/>
            <a:r>
              <a:rPr lang="es-ES_tradnl" b="1" dirty="0" smtClean="0"/>
              <a:t>Lápices de carbón de leña: </a:t>
            </a:r>
            <a:r>
              <a:rPr lang="es-ES_tradnl" dirty="0" smtClean="0"/>
              <a:t>Se hacen del carbón de leña y proporcionan negros más llenos que los lápices del grafito, pero tienden a manchar fácilmente y son más abrasivos que el grafito.</a:t>
            </a:r>
          </a:p>
          <a:p>
            <a:pPr algn="just"/>
            <a:r>
              <a:rPr lang="es-ES_tradnl" b="1" dirty="0" smtClean="0"/>
              <a:t>Lápices de crayón: E</a:t>
            </a:r>
            <a:r>
              <a:rPr lang="es-ES_tradnl" dirty="0" smtClean="0"/>
              <a:t>stos tienen centro de cera con el pigmento y otros aditivos.</a:t>
            </a:r>
          </a:p>
          <a:p>
            <a:pPr algn="just"/>
            <a:r>
              <a:rPr lang="es-ES_tradnl" b="1" dirty="0" smtClean="0"/>
              <a:t>Lápices de grasa: </a:t>
            </a:r>
            <a:r>
              <a:rPr lang="es-ES_tradnl" dirty="0" smtClean="0"/>
              <a:t>Escriben virtualmente en cualquier superficie (incluyendo vidrio, plástico, metal y fotografías). </a:t>
            </a:r>
          </a:p>
          <a:p>
            <a:pPr algn="just"/>
            <a:r>
              <a:rPr lang="es-ES_tradnl" b="1" dirty="0" smtClean="0"/>
              <a:t>Lápices de Acuarela: </a:t>
            </a:r>
            <a:r>
              <a:rPr lang="es-ES_tradnl" dirty="0" smtClean="0"/>
              <a:t>Éstos se diseñan para el uso con técnicas de acuarela. Los lápices se pueden utilizar solos para las líneas agudas y en negrilla.</a:t>
            </a:r>
          </a:p>
        </p:txBody>
      </p:sp>
      <p:sp>
        <p:nvSpPr>
          <p:cNvPr id="3" name="2 Título"/>
          <p:cNvSpPr>
            <a:spLocks noGrp="1"/>
          </p:cNvSpPr>
          <p:nvPr>
            <p:ph type="title"/>
          </p:nvPr>
        </p:nvSpPr>
        <p:spPr/>
        <p:txBody>
          <a:bodyPr/>
          <a:lstStyle/>
          <a:p>
            <a:r>
              <a:rPr lang="es-ES_tradnl" dirty="0" smtClean="0"/>
              <a:t>Tipos de lápices </a:t>
            </a:r>
            <a:endParaRPr lang="es-ES_tradnl" dirty="0"/>
          </a:p>
        </p:txBody>
      </p:sp>
    </p:spTree>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428604"/>
            <a:ext cx="8229600" cy="5668971"/>
          </a:xfrm>
        </p:spPr>
        <p:txBody>
          <a:bodyPr>
            <a:normAutofit fontScale="92500" lnSpcReduction="20000"/>
          </a:bodyPr>
          <a:lstStyle/>
          <a:p>
            <a:pPr>
              <a:buNone/>
            </a:pPr>
            <a:r>
              <a:rPr lang="es-ES_tradnl" b="1" dirty="0" smtClean="0"/>
              <a:t>Según su utilidad:</a:t>
            </a:r>
          </a:p>
          <a:p>
            <a:pPr>
              <a:buNone/>
            </a:pPr>
            <a:r>
              <a:rPr lang="es-ES_tradnl" b="1" dirty="0" smtClean="0"/>
              <a:t>Lápices de carpintería: </a:t>
            </a:r>
            <a:r>
              <a:rPr lang="es-ES_tradnl" dirty="0" smtClean="0"/>
              <a:t>Estos lápices tienen dos características principales: su forma los previene del balanceo, y su mina es fuerte.</a:t>
            </a:r>
          </a:p>
          <a:p>
            <a:pPr>
              <a:buNone/>
            </a:pPr>
            <a:r>
              <a:rPr lang="es-ES_tradnl" b="1" dirty="0" smtClean="0"/>
              <a:t>Lápices de copiado: </a:t>
            </a:r>
            <a:r>
              <a:rPr lang="es-ES_tradnl" dirty="0" smtClean="0"/>
              <a:t>Estos son lápices de grafito con un tinte agregado que crea una marca indeleble. </a:t>
            </a:r>
          </a:p>
          <a:p>
            <a:pPr>
              <a:buNone/>
            </a:pPr>
            <a:r>
              <a:rPr lang="es-ES_tradnl" b="1" dirty="0" smtClean="0"/>
              <a:t>Lápices </a:t>
            </a:r>
            <a:r>
              <a:rPr lang="es-ES_tradnl" b="1" dirty="0" err="1" smtClean="0"/>
              <a:t>borrables</a:t>
            </a:r>
            <a:r>
              <a:rPr lang="es-ES_tradnl" b="1" dirty="0" smtClean="0"/>
              <a:t> del color: </a:t>
            </a:r>
            <a:r>
              <a:rPr lang="es-ES_tradnl" dirty="0" smtClean="0"/>
              <a:t>éstos pueden ser borrados fácilmente. </a:t>
            </a:r>
          </a:p>
          <a:p>
            <a:pPr>
              <a:buNone/>
            </a:pPr>
            <a:r>
              <a:rPr lang="es-ES_tradnl" b="1" dirty="0" smtClean="0"/>
              <a:t>No reproducibles:  </a:t>
            </a:r>
            <a:r>
              <a:rPr lang="es-ES_tradnl" dirty="0" smtClean="0"/>
              <a:t>no son reproducidas por las fotocopiadoras .</a:t>
            </a:r>
          </a:p>
          <a:p>
            <a:pPr>
              <a:buNone/>
            </a:pPr>
            <a:r>
              <a:rPr lang="es-ES_tradnl" b="1" dirty="0" smtClean="0"/>
              <a:t>Lápiz de estenógrafo: </a:t>
            </a:r>
            <a:r>
              <a:rPr lang="es-ES_tradnl" dirty="0" smtClean="0"/>
              <a:t>Los lápices del estenógrafo se afilan a veces en ambos extremos</a:t>
            </a:r>
          </a:p>
          <a:p>
            <a:pPr>
              <a:buNone/>
            </a:pPr>
            <a:r>
              <a:rPr lang="es-ES_tradnl" b="1" dirty="0" smtClean="0"/>
              <a:t>Lápiz de golf: </a:t>
            </a:r>
            <a:r>
              <a:rPr lang="es-ES_tradnl" dirty="0" smtClean="0"/>
              <a:t>Los lápices de golf son generalmente cortos (una longitud común es los 9cm) y muy baratos.</a:t>
            </a:r>
          </a:p>
          <a:p>
            <a:pPr>
              <a:buNone/>
            </a:pPr>
            <a:endParaRPr lang="es-ES_tradnl" dirty="0" smtClean="0"/>
          </a:p>
          <a:p>
            <a:pPr>
              <a:buNone/>
            </a:pPr>
            <a:endParaRPr lang="es-ES_tradnl" dirty="0"/>
          </a:p>
        </p:txBody>
      </p:sp>
    </p:spTree>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TotalTime>
  <Words>913</Words>
  <Application>Microsoft Office PowerPoint</Application>
  <PresentationFormat>Presentación en pantalla (4:3)</PresentationFormat>
  <Paragraphs>51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Concurrencia</vt:lpstr>
      <vt:lpstr>El Lapiz</vt:lpstr>
      <vt:lpstr>Definición</vt:lpstr>
      <vt:lpstr>Historia</vt:lpstr>
      <vt:lpstr>Borrador incluido </vt:lpstr>
      <vt:lpstr>Graduación y clasificación </vt:lpstr>
      <vt:lpstr>Graduación de Prismacolor </vt:lpstr>
      <vt:lpstr>Diapositiva 7</vt:lpstr>
      <vt:lpstr>Tipos de lápices </vt:lpstr>
      <vt:lpstr>Diapositiva 9</vt:lpstr>
      <vt:lpstr>Diapositiva 10</vt:lpstr>
      <vt:lpstr>Curiosidades </vt:lpstr>
      <vt:lpstr>Diapositiva 12</vt:lpstr>
      <vt:lpstr>Otros tipos de lápices </vt:lpstr>
      <vt:lpstr>Imágenes de Dibujos Hechos a Lápiz</vt:lpstr>
      <vt:lpstr>Gracias por su Atención </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Lapiz</dc:title>
  <dc:creator>WinuE</dc:creator>
  <cp:lastModifiedBy>vaio</cp:lastModifiedBy>
  <cp:revision>10</cp:revision>
  <dcterms:created xsi:type="dcterms:W3CDTF">2006-01-01T10:50:43Z</dcterms:created>
  <dcterms:modified xsi:type="dcterms:W3CDTF">2012-02-11T04:23:55Z</dcterms:modified>
</cp:coreProperties>
</file>