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4" r:id="rId4"/>
    <p:sldId id="258" r:id="rId5"/>
    <p:sldId id="272" r:id="rId6"/>
    <p:sldId id="273" r:id="rId7"/>
    <p:sldId id="274" r:id="rId8"/>
    <p:sldId id="276" r:id="rId9"/>
    <p:sldId id="275" r:id="rId10"/>
    <p:sldId id="265" r:id="rId11"/>
    <p:sldId id="263" r:id="rId12"/>
    <p:sldId id="268" r:id="rId13"/>
    <p:sldId id="266" r:id="rId14"/>
    <p:sldId id="269" r:id="rId15"/>
    <p:sldId id="277" r:id="rId16"/>
    <p:sldId id="270" r:id="rId17"/>
    <p:sldId id="27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14 Rectángulo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15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0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fld id="{F5491CB3-1989-4669-ADF8-1C0D2FF412FB}" type="datetime1">
              <a:rPr lang="en-US"/>
              <a:pPr/>
              <a:t>3/17/2010</a:t>
            </a:fld>
            <a:endParaRPr lang="es-EC"/>
          </a:p>
        </p:txBody>
      </p:sp>
      <p:sp>
        <p:nvSpPr>
          <p:cNvPr id="11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12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87AF969B-761E-49D8-BE36-9D2DE1E291EF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A4E17A-B6E2-4BE4-A0C3-5112993FAFD6}" type="datetime1">
              <a:rPr lang="en-US"/>
              <a:pPr/>
              <a:t>3/17/2010</a:t>
            </a:fld>
            <a:endParaRPr lang="es-EC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C3999-9DE6-40DC-84EE-45BFC68B7816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14 Conector recto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643CA-7AAE-4CDF-B8A3-3BD76A869B9E}" type="datetime1">
              <a:rPr lang="en-US"/>
              <a:pPr/>
              <a:t>3/17/2010</a:t>
            </a:fld>
            <a:endParaRPr lang="es-EC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35FA3-3A40-438E-AE76-3DA18C49E1F9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586B7F-6529-497D-B4AD-866CF42A37D9}" type="datetime1">
              <a:rPr lang="en-US"/>
              <a:pPr/>
              <a:t>3/17/2010</a:t>
            </a:fld>
            <a:endParaRPr lang="es-EC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E936D-872C-4885-B4BC-234D8A3DBB22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fld id="{1C140772-A72E-4FA0-94B5-316A0D55E706}" type="datetime1">
              <a:rPr lang="en-US"/>
              <a:pPr/>
              <a:t>3/17/2010</a:t>
            </a:fld>
            <a:endParaRPr lang="es-EC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49F9305B-F7E9-42F1-93CD-8286F3710DBA}" type="slidenum">
              <a:rPr lang="es-EC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9CCB10-355B-4FA5-A677-024762EADE92}" type="datetime1">
              <a:rPr lang="en-US"/>
              <a:pPr/>
              <a:t>3/17/2010</a:t>
            </a:fld>
            <a:endParaRPr lang="es-EC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5F18A-3E27-459B-B4E1-20368271FBC8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07FD5-D9DB-44ED-9976-AF00D34457CB}" type="datetime1">
              <a:rPr lang="en-US"/>
              <a:pPr/>
              <a:t>3/17/2010</a:t>
            </a:fld>
            <a:endParaRPr lang="es-EC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8DDB1-62D4-42EA-9A95-6AC92FD6A6C6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1C3E3C-BD27-459B-9694-1FCADA34EA2C}" type="datetime1">
              <a:rPr lang="en-US"/>
              <a:pPr/>
              <a:t>3/17/2010</a:t>
            </a:fld>
            <a:endParaRPr lang="es-EC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BACC3-7CD3-4EC6-BC90-347BDB2A8929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2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BCBB38-1380-4AD5-A4C3-586CB4845369}" type="datetime1">
              <a:rPr lang="en-US"/>
              <a:pPr/>
              <a:t>3/17/2010</a:t>
            </a:fld>
            <a:endParaRPr lang="es-EC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5B553-F1D8-463C-A793-C148BD00F0D7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14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768B2-AB68-40A1-9895-32FDD4C32E68}" type="datetime1">
              <a:rPr lang="en-US"/>
              <a:pPr/>
              <a:t>3/17/2010</a:t>
            </a:fld>
            <a:endParaRPr lang="es-EC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A490-93FD-4F3B-BD04-F66693CCF46C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14 Rectángulo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7C2F5-7CA3-4506-B5CA-C57E2468D517}" type="datetime1">
              <a:rPr lang="en-US"/>
              <a:pPr/>
              <a:t>3/17/2010</a:t>
            </a:fld>
            <a:endParaRPr lang="es-EC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0E028-EC61-470F-AEBA-E5492B1664F2}" type="slidenum">
              <a:rPr lang="es-EC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fld id="{44586E3F-972D-4AD5-AAA1-C38A1FD91C34}" type="datetime1">
              <a:rPr lang="en-US"/>
              <a:pPr/>
              <a:t>3/17/2010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fld id="{1D7B78B8-CA7F-4A31-9417-2692E5260AB3}" type="slidenum">
              <a:rPr lang="es-EC"/>
              <a:pPr/>
              <a:t>‹Nº›</a:t>
            </a:fld>
            <a:endParaRPr lang="es-EC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06" r:id="rId4"/>
    <p:sldLayoutId id="2147483807" r:id="rId5"/>
    <p:sldLayoutId id="2147483811" r:id="rId6"/>
    <p:sldLayoutId id="2147483812" r:id="rId7"/>
    <p:sldLayoutId id="2147483813" r:id="rId8"/>
    <p:sldLayoutId id="2147483814" r:id="rId9"/>
    <p:sldLayoutId id="2147483808" r:id="rId10"/>
    <p:sldLayoutId id="214748381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60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60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60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60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6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6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6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60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C" sz="4000" smtClean="0">
                <a:latin typeface="Times New Roman" pitchFamily="18" charset="0"/>
                <a:cs typeface="Times New Roman" pitchFamily="18" charset="0"/>
              </a:rPr>
              <a:t>Proyecciones Cartográficas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Proyección de Mollweide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smtClean="0">
                <a:latin typeface="Times New Roman" pitchFamily="18" charset="0"/>
                <a:cs typeface="Times New Roman" pitchFamily="18" charset="0"/>
              </a:rPr>
            </a:br>
            <a:endParaRPr lang="es-EC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C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000" smtClean="0">
                <a:latin typeface="Times New Roman" pitchFamily="18" charset="0"/>
                <a:cs typeface="Times New Roman" pitchFamily="18" charset="0"/>
              </a:rPr>
              <a:t>La proyección de Mollweide</a:t>
            </a:r>
          </a:p>
        </p:txBody>
      </p:sp>
      <p:sp>
        <p:nvSpPr>
          <p:cNvPr id="23555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75125"/>
          </a:xfrm>
        </p:spPr>
        <p:txBody>
          <a:bodyPr/>
          <a:lstStyle/>
          <a:p>
            <a:pPr algn="just" eaLnBrk="1" hangingPunct="1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También llamada </a:t>
            </a: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homalográfica</a:t>
            </a:r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 (del griego «trazado uniforme») es un tipo de proyección cartográfica llamada así en honor a Karl Mollweide. </a:t>
            </a:r>
            <a:endParaRPr lang="es-EC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000" smtClean="0">
                <a:latin typeface="Times New Roman" pitchFamily="18" charset="0"/>
                <a:cs typeface="Times New Roman" pitchFamily="18" charset="0"/>
              </a:rPr>
              <a:t>La proyección de Mollweide</a:t>
            </a:r>
          </a:p>
        </p:txBody>
      </p:sp>
      <p:sp>
        <p:nvSpPr>
          <p:cNvPr id="24579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51325"/>
          </a:xfrm>
        </p:spPr>
        <p:txBody>
          <a:bodyPr/>
          <a:lstStyle/>
          <a:p>
            <a:pPr algn="just" eaLnBrk="1" hangingPunct="1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Se dice que es pseudo-cilíndrica y de áreas iguales. El eje largo, el ecuador, tiene el doble de longitud que el eje corto, el meridiano central o tipo. </a:t>
            </a:r>
            <a:endParaRPr lang="es-EC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000" smtClean="0">
                <a:latin typeface="Times New Roman" pitchFamily="18" charset="0"/>
                <a:cs typeface="Times New Roman" pitchFamily="18" charset="0"/>
              </a:rPr>
              <a:t>La proyección de Mollweide</a:t>
            </a:r>
          </a:p>
        </p:txBody>
      </p:sp>
      <p:sp>
        <p:nvSpPr>
          <p:cNvPr id="2560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8925"/>
          </a:xfrm>
        </p:spPr>
        <p:txBody>
          <a:bodyPr/>
          <a:lstStyle/>
          <a:p>
            <a:pPr algn="just" eaLnBrk="1" hangingPunct="1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El meridiano central es recto. Los meridianos a 90° son arcos circulares. Los paralelos son rectos pero desigualmente espaciados. 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s-EC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000" smtClean="0">
                <a:latin typeface="Times New Roman" pitchFamily="18" charset="0"/>
                <a:cs typeface="Times New Roman" pitchFamily="18" charset="0"/>
              </a:rPr>
              <a:t>La proyección de Mollweide</a:t>
            </a:r>
          </a:p>
        </p:txBody>
      </p:sp>
      <p:sp>
        <p:nvSpPr>
          <p:cNvPr id="26627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8925"/>
          </a:xfrm>
        </p:spPr>
        <p:txBody>
          <a:bodyPr/>
          <a:lstStyle/>
          <a:p>
            <a:pPr algn="just" eaLnBrk="1" hangingPunct="1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La escala es verdadera sólo a lo largo de los paralelos estándar de 40:44N y 40:44S, por lo que tiene una mayor representación por la zona ecuatorial.</a:t>
            </a:r>
            <a:endParaRPr lang="es-EC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gmt.soest.hawaii.edu/gmt/doc/ html/GMT_Docs/node67.ht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729663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000" smtClean="0">
                <a:latin typeface="Times New Roman" pitchFamily="18" charset="0"/>
                <a:cs typeface="Times New Roman" pitchFamily="18" charset="0"/>
              </a:rPr>
              <a:t>La proyección de Mollweide</a:t>
            </a:r>
          </a:p>
        </p:txBody>
      </p:sp>
      <p:sp>
        <p:nvSpPr>
          <p:cNvPr id="28675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8925"/>
          </a:xfrm>
        </p:spPr>
        <p:txBody>
          <a:bodyPr/>
          <a:lstStyle/>
          <a:p>
            <a:pPr eaLnBrk="1" hangingPunct="1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La proyección de Mollweide es usada para mapas del mundo, especialmente para representar zonas de latitudes bajas.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mtClean="0">
                <a:solidFill>
                  <a:schemeClr val="bg1"/>
                </a:solidFill>
              </a:rPr>
              <a:t>Bibliografía</a:t>
            </a:r>
          </a:p>
        </p:txBody>
      </p:sp>
      <p:sp>
        <p:nvSpPr>
          <p:cNvPr id="29699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s-EC" u="sng" smtClean="0">
                <a:solidFill>
                  <a:srgbClr val="BFBFBF"/>
                </a:solidFill>
              </a:rPr>
              <a:t>http://www.interactiva.matem.unam.mx/mapas/html/proyecciones/otras.html</a:t>
            </a:r>
          </a:p>
          <a:p>
            <a:pPr eaLnBrk="1" hangingPunct="1"/>
            <a:endParaRPr lang="en-US" smtClean="0">
              <a:solidFill>
                <a:srgbClr val="BFBFBF"/>
              </a:solidFill>
            </a:endParaRPr>
          </a:p>
          <a:p>
            <a:pPr eaLnBrk="1" hangingPunct="1"/>
            <a:r>
              <a:rPr lang="es-EC" u="sng" smtClean="0">
                <a:solidFill>
                  <a:srgbClr val="BFBFBF"/>
                </a:solidFill>
              </a:rPr>
              <a:t>http://www.hiru.com/es/geografia/geografia_00250.html</a:t>
            </a:r>
          </a:p>
          <a:p>
            <a:pPr eaLnBrk="1" hangingPunct="1"/>
            <a:endParaRPr lang="es-EC" u="sng" smtClean="0">
              <a:solidFill>
                <a:srgbClr val="BFBFBF"/>
              </a:solidFill>
            </a:endParaRPr>
          </a:p>
          <a:p>
            <a:pPr eaLnBrk="1" hangingPunct="1"/>
            <a:r>
              <a:rPr lang="es-EC" smtClean="0">
                <a:solidFill>
                  <a:srgbClr val="BFBFBF"/>
                </a:solidFill>
              </a:rPr>
              <a:t>http://club.telepolis.com/geografo/general/pcenital.htm#ortografica</a:t>
            </a:r>
          </a:p>
          <a:p>
            <a:pPr eaLnBrk="1" hangingPunct="1"/>
            <a:endParaRPr lang="es-EC" smtClean="0">
              <a:solidFill>
                <a:srgbClr val="BFBFBF"/>
              </a:solidFill>
            </a:endParaRPr>
          </a:p>
          <a:p>
            <a:pPr eaLnBrk="1" hangingPunct="1"/>
            <a:r>
              <a:rPr lang="es-EC" smtClean="0">
                <a:solidFill>
                  <a:srgbClr val="BFBFBF"/>
                </a:solidFill>
              </a:rPr>
              <a:t>http://es.wikipedia.org/wiki/Proyeccion_ortografica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75125"/>
          </a:xfrm>
        </p:spPr>
        <p:txBody>
          <a:bodyPr/>
          <a:lstStyle/>
          <a:p>
            <a:pPr algn="just" eaLnBrk="1" hangingPunct="1"/>
            <a:r>
              <a:rPr lang="es-ES" sz="3400" smtClean="0">
                <a:latin typeface="Times New Roman" pitchFamily="18" charset="0"/>
                <a:cs typeface="Times New Roman" pitchFamily="18" charset="0"/>
              </a:rPr>
              <a:t>Los mapas que representan la superficie de la Tierra usan una proyección, una manera de traducir la superficie real tridimensional de un geoide a un dibujo bidimensional. </a:t>
            </a:r>
            <a:endParaRPr lang="en-US" sz="3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s-EC" sz="3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000" smtClean="0"/>
              <a:t>Introducción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800" smtClean="0">
                <a:latin typeface="Times New Roman" pitchFamily="18" charset="0"/>
                <a:cs typeface="Times New Roman" pitchFamily="18" charset="0"/>
              </a:rPr>
              <a:t>Proyección Polar</a:t>
            </a:r>
          </a:p>
        </p:txBody>
      </p:sp>
      <p:sp>
        <p:nvSpPr>
          <p:cNvPr id="1536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C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400" smtClean="0">
                <a:latin typeface="Times New Roman" pitchFamily="18" charset="0"/>
                <a:cs typeface="Times New Roman" pitchFamily="18" charset="0"/>
              </a:rPr>
              <a:t>Proyección Polar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75125"/>
          </a:xfrm>
        </p:spPr>
        <p:txBody>
          <a:bodyPr/>
          <a:lstStyle/>
          <a:p>
            <a:pPr algn="just" eaLnBrk="1" hangingPunct="1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Es un tipo de </a:t>
            </a: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proyección ortográfica </a:t>
            </a:r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que consiste en representar elementos geométricos o volúmenes en un plano, mediante proyección ortogonal; </a:t>
            </a:r>
            <a:endParaRPr lang="es-EC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400" smtClean="0">
                <a:latin typeface="Times New Roman" pitchFamily="18" charset="0"/>
                <a:cs typeface="Times New Roman" pitchFamily="18" charset="0"/>
              </a:rPr>
              <a:t>Proyección Polar</a:t>
            </a:r>
          </a:p>
        </p:txBody>
      </p:sp>
      <p:sp>
        <p:nvSpPr>
          <p:cNvPr id="17411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75125"/>
          </a:xfrm>
        </p:spPr>
        <p:txBody>
          <a:bodyPr/>
          <a:lstStyle/>
          <a:p>
            <a:pPr algn="just" eaLnBrk="1" hangingPunct="1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Es decir, se obtiene de modo similar a la "sombra" generada por un "foco de luz" procede de una fuente muy lejana. Su aspecto es el de una fotografía de la Tierra.</a:t>
            </a:r>
            <a:endParaRPr lang="es-EC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400" smtClean="0">
                <a:latin typeface="Times New Roman" pitchFamily="18" charset="0"/>
                <a:cs typeface="Times New Roman" pitchFamily="18" charset="0"/>
              </a:rPr>
              <a:t>Proyección Polar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75125"/>
          </a:xfrm>
        </p:spPr>
        <p:txBody>
          <a:bodyPr/>
          <a:lstStyle/>
          <a:p>
            <a:pPr algn="just" eaLnBrk="1" hangingPunct="1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proyección polar </a:t>
            </a:r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se caracteriza porque todos los meridianos son líneas rectas y la distancia entre paralelos disminuye según nos alejamos del centro. </a:t>
            </a:r>
            <a:endParaRPr lang="es-EC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400" smtClean="0">
                <a:latin typeface="Times New Roman" pitchFamily="18" charset="0"/>
                <a:cs typeface="Times New Roman" pitchFamily="18" charset="0"/>
              </a:rPr>
              <a:t>Proyección Polar</a:t>
            </a:r>
          </a:p>
        </p:txBody>
      </p:sp>
      <p:sp>
        <p:nvSpPr>
          <p:cNvPr id="19459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75125"/>
          </a:xfrm>
        </p:spPr>
        <p:txBody>
          <a:bodyPr/>
          <a:lstStyle/>
          <a:p>
            <a:pPr algn="just" eaLnBrk="1" hangingPunct="1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La distancia entre paralelos o meridianos depende de la escala así que cuando disminuye la distancia disminuye la escala y cuando aumenta la distancia aumenta la escala.</a:t>
            </a:r>
            <a:endParaRPr lang="es-EC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04800"/>
            <a:ext cx="5943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4400" smtClean="0">
                <a:latin typeface="Times New Roman" pitchFamily="18" charset="0"/>
                <a:cs typeface="Times New Roman" pitchFamily="18" charset="0"/>
              </a:rPr>
              <a:t>Proyección Polar</a:t>
            </a:r>
          </a:p>
        </p:txBody>
      </p:sp>
      <p:sp>
        <p:nvSpPr>
          <p:cNvPr id="21507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75125"/>
          </a:xfrm>
        </p:spPr>
        <p:txBody>
          <a:bodyPr/>
          <a:lstStyle/>
          <a:p>
            <a:pPr algn="just" eaLnBrk="1" hangingPunct="1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En este caso son acertadas las dimensiones en torno al Polo, pero se distorsionan conforme nos alejamos de él.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yeccionescartograficas-ppt-090406180602-phpapp02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3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4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5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proyeccionescartograficas-ppt-090406180602-phpapp02</Template>
  <TotalTime>12</TotalTime>
  <Words>342</Words>
  <Application>Microsoft Office PowerPoint</Application>
  <PresentationFormat>Presentación en pantalla (4:3)</PresentationFormat>
  <Paragraphs>33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Arial</vt:lpstr>
      <vt:lpstr>Bookman Old Style</vt:lpstr>
      <vt:lpstr>MS PGothic</vt:lpstr>
      <vt:lpstr>Gill Sans MT</vt:lpstr>
      <vt:lpstr>Wingdings 3</vt:lpstr>
      <vt:lpstr>Wingdings</vt:lpstr>
      <vt:lpstr>Calibri</vt:lpstr>
      <vt:lpstr>Times New Roman</vt:lpstr>
      <vt:lpstr>proyeccionescartograficas-ppt-090406180602-phpapp02</vt:lpstr>
      <vt:lpstr>Proyecciones Cartográficas</vt:lpstr>
      <vt:lpstr>Introducción</vt:lpstr>
      <vt:lpstr>Proyección Polar</vt:lpstr>
      <vt:lpstr>Proyección Polar</vt:lpstr>
      <vt:lpstr>Proyección Polar</vt:lpstr>
      <vt:lpstr>Proyección Polar</vt:lpstr>
      <vt:lpstr>Proyección Polar</vt:lpstr>
      <vt:lpstr>Diapositiva 8</vt:lpstr>
      <vt:lpstr>Proyección Polar</vt:lpstr>
      <vt:lpstr>Proyección de Mollweide </vt:lpstr>
      <vt:lpstr>La proyección de Mollweide</vt:lpstr>
      <vt:lpstr>La proyección de Mollweide</vt:lpstr>
      <vt:lpstr>La proyección de Mollweide</vt:lpstr>
      <vt:lpstr>La proyección de Mollweide</vt:lpstr>
      <vt:lpstr>Diapositiva 15</vt:lpstr>
      <vt:lpstr>La proyección de Mollweide</vt:lpstr>
      <vt:lpstr>Bibliografía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Proyecciones Cartográficas</dc:title>
  <dc:creator>Oscar</dc:creator>
  <cp:lastModifiedBy>Oscar</cp:lastModifiedBy>
  <cp:revision>2</cp:revision>
  <dcterms:created xsi:type="dcterms:W3CDTF">2010-03-18T05:20:20Z</dcterms:created>
  <dcterms:modified xsi:type="dcterms:W3CDTF">2010-03-18T05:32:46Z</dcterms:modified>
</cp:coreProperties>
</file>